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5"/>
  </p:notesMasterIdLst>
  <p:sldIdLst>
    <p:sldId id="256" r:id="rId3"/>
    <p:sldId id="267" r:id="rId4"/>
    <p:sldId id="258" r:id="rId5"/>
    <p:sldId id="259" r:id="rId6"/>
    <p:sldId id="283" r:id="rId7"/>
    <p:sldId id="260" r:id="rId8"/>
    <p:sldId id="284" r:id="rId9"/>
    <p:sldId id="261" r:id="rId10"/>
    <p:sldId id="285" r:id="rId11"/>
    <p:sldId id="262" r:id="rId12"/>
    <p:sldId id="286" r:id="rId13"/>
    <p:sldId id="263" r:id="rId14"/>
    <p:sldId id="287" r:id="rId15"/>
    <p:sldId id="264" r:id="rId16"/>
    <p:sldId id="288" r:id="rId17"/>
    <p:sldId id="265" r:id="rId18"/>
    <p:sldId id="289" r:id="rId19"/>
    <p:sldId id="266" r:id="rId20"/>
    <p:sldId id="290" r:id="rId21"/>
    <p:sldId id="268" r:id="rId22"/>
    <p:sldId id="279" r:id="rId23"/>
    <p:sldId id="280" r:id="rId24"/>
    <p:sldId id="294" r:id="rId25"/>
    <p:sldId id="271" r:id="rId26"/>
    <p:sldId id="273" r:id="rId27"/>
    <p:sldId id="272" r:id="rId28"/>
    <p:sldId id="291" r:id="rId29"/>
    <p:sldId id="292" r:id="rId30"/>
    <p:sldId id="293" r:id="rId31"/>
    <p:sldId id="295" r:id="rId32"/>
    <p:sldId id="28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A4F"/>
    <a:srgbClr val="F21689"/>
    <a:srgbClr val="C9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34FD420-9B71-4579-A5B6-D3D4CB7627A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35C471A-A046-4020-9E53-0F5446AD988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BB1B-9282-0953-BF8D-623B93DC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B4E0-AB94-7E17-6889-07CEF251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4761-3E78-EA91-4027-4F467533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5CD8-5D16-97EA-AE21-8B01B7723208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31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11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7680" cy="1370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7" descr="flower illustrations"/>
          <p:cNvPicPr/>
          <p:nvPr/>
        </p:nvPicPr>
        <p:blipFill>
          <a:blip r:embed="rId3"/>
          <a:stretch/>
        </p:blipFill>
        <p:spPr>
          <a:xfrm>
            <a:off x="0" y="-72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1771200" y="2091240"/>
            <a:ext cx="8649000" cy="25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9000" lnSpcReduction="10000"/>
          </a:bodyPr>
          <a:lstStyle/>
          <a:p>
            <a:pPr algn="ctr">
              <a:lnSpc>
                <a:spcPct val="83000"/>
              </a:lnSpc>
            </a:pPr>
            <a:endParaRPr lang="en-US" sz="7200" b="1" strike="noStrike" cap="all" spc="-100" dirty="0">
              <a:solidFill>
                <a:srgbClr val="F95F88"/>
              </a:solidFill>
              <a:latin typeface="Petrona Bold"/>
              <a:ea typeface="Petrona Bold"/>
            </a:endParaRPr>
          </a:p>
          <a:p>
            <a:pPr algn="ctr">
              <a:lnSpc>
                <a:spcPct val="83000"/>
              </a:lnSpc>
            </a:pPr>
            <a:r>
              <a:rPr lang="en-US" sz="7200" b="1" strike="noStrike" cap="all" spc="-100" dirty="0" err="1">
                <a:solidFill>
                  <a:srgbClr val="F95F88"/>
                </a:solidFill>
                <a:latin typeface="Petrona Bold"/>
                <a:ea typeface="Petrona Bold"/>
              </a:rPr>
              <a:t>Swiftbuy</a:t>
            </a:r>
            <a:br>
              <a:rPr dirty="0"/>
            </a:br>
            <a:endParaRPr lang="en-IN" sz="7200" b="0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771200" y="4682160"/>
            <a:ext cx="86522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spc="-38">
                <a:solidFill>
                  <a:srgbClr val="272525"/>
                </a:solidFill>
                <a:latin typeface="Inter"/>
                <a:ea typeface="Inter"/>
              </a:rPr>
              <a:t>Adwaid Manoj, Adithya Vinod, Ajay Das, Anamika 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524988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7"/>
          <p:cNvSpPr/>
          <p:nvPr/>
        </p:nvSpPr>
        <p:spPr>
          <a:xfrm>
            <a:off x="694152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8"/>
          <p:cNvSpPr/>
          <p:nvPr/>
        </p:nvSpPr>
        <p:spPr>
          <a:xfrm>
            <a:off x="5249880" y="1912680"/>
            <a:ext cx="1691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4. Hybrid Recommendation Systems in E-Commerce: A Systematic Review</a:t>
            </a:r>
          </a:p>
          <a:p>
            <a:pPr>
              <a:lnSpc>
                <a:spcPct val="90000"/>
              </a:lnSpc>
            </a:pPr>
            <a:r>
              <a:rPr lang="en-US" spc="-1" dirty="0">
                <a:latin typeface="Bahnschrift"/>
              </a:rPr>
              <a:t>                                                           -</a:t>
            </a:r>
            <a:r>
              <a:rPr lang="en-IN" dirty="0" err="1">
                <a:latin typeface="Bahnschrift" panose="020B0502040204020203" pitchFamily="34" charset="0"/>
              </a:rPr>
              <a:t>Bodduluri</a:t>
            </a:r>
            <a:r>
              <a:rPr lang="en-IN" dirty="0">
                <a:latin typeface="Bahnschrift" panose="020B0502040204020203" pitchFamily="34" charset="0"/>
              </a:rPr>
              <a:t> K.C., Palma F., Kurti A., Jusufi I., </a:t>
            </a:r>
            <a:r>
              <a:rPr lang="en-IN" dirty="0" err="1">
                <a:latin typeface="Bahnschrift" panose="020B0502040204020203" pitchFamily="34" charset="0"/>
              </a:rPr>
              <a:t>Löwenadler</a:t>
            </a:r>
            <a:r>
              <a:rPr lang="en-IN" dirty="0">
                <a:latin typeface="Bahnschrift" panose="020B0502040204020203" pitchFamily="34" charset="0"/>
              </a:rPr>
              <a:t> H.</a:t>
            </a:r>
            <a:br>
              <a:rPr dirty="0"/>
            </a:br>
            <a:r>
              <a:rPr lang="en-IN" dirty="0"/>
              <a:t>                                                                </a:t>
            </a:r>
            <a:endParaRPr lang="en-IN" b="0" strike="noStrike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48 studies on hybrid recommendation systems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Used data synthesis, quality assessment, and trend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AI integration, explainable models, multimodal data fusion, standardized metrics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385B-6E74-1CD2-CECF-976DBCD6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EDBDA-9B86-51A9-2C59-D4C83E2DFC64}"/>
              </a:ext>
            </a:extLst>
          </p:cNvPr>
          <p:cNvSpPr txBox="1"/>
          <p:nvPr/>
        </p:nvSpPr>
        <p:spPr>
          <a:xfrm>
            <a:off x="495300" y="795528"/>
            <a:ext cx="11201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Improves recommendation accuracy, scalability, robustness, and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Persistent issues include cold start problems, data sparsity, and complexity in evolving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447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5. Impact of Computer Applications on Cross-Border E-Commerce Performance 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latin typeface="Bahnschrift"/>
              </a:rPr>
              <a:t>                                                </a:t>
            </a:r>
            <a:r>
              <a:rPr lang="en-US" spc="-1" dirty="0">
                <a:latin typeface="Bahnschrift" panose="020B0502040204020203" pitchFamily="34" charset="0"/>
              </a:rPr>
              <a:t>  -</a:t>
            </a:r>
            <a:r>
              <a:rPr lang="en-IN" dirty="0">
                <a:latin typeface="Bahnschrift" panose="020B0502040204020203" pitchFamily="34" charset="0"/>
              </a:rPr>
              <a:t>Jin L., Chen 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Genetic Algorithm &amp; CNNs for performance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Focused on efficiency, predictive accuracy, and customer satisfaction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Blockchain for secure transactions, AI for personalization, ethical AI for privacy &amp; security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5619-E5DB-C446-6DCD-C775D5F7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ED064-56DF-87DD-1C93-29FBAA12DDEC}"/>
              </a:ext>
            </a:extLst>
          </p:cNvPr>
          <p:cNvSpPr txBox="1"/>
          <p:nvPr/>
        </p:nvSpPr>
        <p:spPr>
          <a:xfrm>
            <a:off x="475488" y="585216"/>
            <a:ext cx="113858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Enhances operational efficiency, predictive accuracy, and customer satisfaction by leveraging data analytics and machine learning models.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sz="1500" dirty="0">
              <a:solidFill>
                <a:srgbClr val="F21689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Challenges include  computational complexity ,sensitivity to parameter settings ,and regulatory compliance issues</a:t>
            </a:r>
          </a:p>
        </p:txBody>
      </p:sp>
    </p:spTree>
    <p:extLst>
      <p:ext uri="{BB962C8B-B14F-4D97-AF65-F5344CB8AC3E}">
        <p14:creationId xmlns:p14="http://schemas.microsoft.com/office/powerpoint/2010/main" val="350037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6. </a:t>
            </a:r>
            <a:r>
              <a:rPr lang="en-US" sz="3200" b="0" strike="noStrike" spc="-1" dirty="0" err="1">
                <a:solidFill>
                  <a:srgbClr val="D91569"/>
                </a:solidFill>
                <a:latin typeface="Bahnschrift"/>
              </a:rPr>
              <a:t>OntoCommerce</a:t>
            </a: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: Ontology &amp; Sequential Pattern Mining for E-Commerce Recommendations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D91569"/>
                </a:solidFill>
                <a:latin typeface="Bahnschrift"/>
              </a:rPr>
              <a:t>                                                       </a:t>
            </a:r>
            <a:r>
              <a:rPr lang="en-US" sz="1600" spc="-1" dirty="0">
                <a:latin typeface="Bahnschrift"/>
              </a:rPr>
              <a:t>-</a:t>
            </a:r>
            <a:r>
              <a:rPr lang="en-IN" dirty="0">
                <a:latin typeface="Bahnschrift" panose="020B0502040204020203" pitchFamily="34" charset="0"/>
              </a:rPr>
              <a:t>Mustafa G. et al.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recommender system using ontology for domain knowledge &amp; Sequential Pattern Mining (SPM) for purchase patterns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/>
              </a:rPr>
              <a:t>Extend to other domains &amp; improve scalability</a:t>
            </a:r>
            <a:endParaRPr lang="en-IN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6CB-CE61-1CF0-4245-9FB5F640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406F0-57CD-96A0-6843-646DA7908B1A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Provides highly personalised recommendations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Tackles cold-start and data sparsity issues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Dependency on accurate ontology construction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4045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 lnSpcReduction="1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7. End-Cloud AI Framework for E-Commerce Customer Service                            </a:t>
            </a:r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</a:t>
            </a:r>
            <a:r>
              <a:rPr lang="en-IN" sz="2100" dirty="0">
                <a:latin typeface="Bahnschrift" panose="020B0502040204020203" pitchFamily="34" charset="0"/>
              </a:rPr>
              <a:t>- </a:t>
            </a:r>
            <a:r>
              <a:rPr lang="nb-NO" sz="2100" dirty="0">
                <a:latin typeface="Bahnschrift" panose="020B0502040204020203" pitchFamily="34" charset="0"/>
              </a:rPr>
              <a:t>Teng L., Liu Y., Liu J., Song L.</a:t>
            </a:r>
            <a:br>
              <a:rPr sz="2100" dirty="0">
                <a:latin typeface="Bahnschrift" panose="020B0502040204020203" pitchFamily="34" charset="0"/>
              </a:rPr>
            </a:br>
            <a:endParaRPr lang="en-IN" sz="21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Integrates cloud-based large models with end-device AI for real-time, privacy-preserving customer support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deployment across industries with better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FB-CC0E-382A-599C-78D5C2E4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B788-381D-06BF-B06A-067FC8063927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Combines local model efficiency with cloud model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Ensures privacy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Requires substantial initial setup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training costs</a:t>
            </a:r>
          </a:p>
        </p:txBody>
      </p:sp>
    </p:spTree>
    <p:extLst>
      <p:ext uri="{BB962C8B-B14F-4D97-AF65-F5344CB8AC3E}">
        <p14:creationId xmlns:p14="http://schemas.microsoft.com/office/powerpoint/2010/main" val="8209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b="0" strike="noStrike" spc="-1" dirty="0">
                <a:solidFill>
                  <a:srgbClr val="D91569"/>
                </a:solidFill>
                <a:latin typeface="Bahnschrift"/>
              </a:rPr>
              <a:t>8. E-Commerce Image Enhancement via Instance Segmentation &amp; Background Replacement</a:t>
            </a: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D91569"/>
                </a:solidFill>
                <a:latin typeface="Bahnschrift" panose="020B0502040204020203" pitchFamily="34" charset="0"/>
              </a:rPr>
              <a:t>                                                                                                            </a:t>
            </a:r>
            <a:r>
              <a:rPr lang="en-IN" spc="-1" dirty="0">
                <a:latin typeface="Bahnschrift" panose="020B0502040204020203" pitchFamily="34" charset="0"/>
              </a:rPr>
              <a:t>-</a:t>
            </a:r>
            <a:r>
              <a:rPr lang="pl-PL" dirty="0">
                <a:latin typeface="Bahnschrift" panose="020B0502040204020203" pitchFamily="34" charset="0"/>
              </a:rPr>
              <a:t>Gao Q., Hu H., Liu W.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Uses Fast-SAM segmentation, background replacement, &amp; shadow generation for product image enhancement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dataset diversity &amp; apply to fields like medical imaging &amp; artwork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98E-7335-7D78-D812-9E872054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6E63-6A3E-FF5F-4290-5DB76DBB167C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Improves product visual appeal and recognition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Maintains 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generalizability to diverse product datasets.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Computational overhead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37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ABSTRACT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66680" y="2103120"/>
            <a:ext cx="10057680" cy="3776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is an advanced e-commerce solution designed to provide a seamless and personalized shopping experience. With a wide range of product categories like electronics, fashion, and groceries,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allows users to browse and manage products effortlessly. Customers can also read reviews, create </a:t>
            </a:r>
            <a:r>
              <a:rPr lang="en-US" dirty="0" err="1">
                <a:latin typeface="Bahnschrift" panose="020B0502040204020203" pitchFamily="34" charset="0"/>
              </a:rPr>
              <a:t>wishlists</a:t>
            </a:r>
            <a:r>
              <a:rPr lang="en-US" dirty="0">
                <a:latin typeface="Bahnschrift" panose="020B0502040204020203" pitchFamily="34" charset="0"/>
              </a:rPr>
              <a:t>, and receive notifications about exclusive deals and discounts.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offers a secure and intuitive interface, ensuring easy navigation and a user-friendly experience. By integrating tailored recommendations, enhanced usability, and interactive features,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providing a convenient and engaging experience for all users.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System Architecture Requirements</a:t>
            </a:r>
            <a:br>
              <a:rPr sz="3600" dirty="0">
                <a:latin typeface="Bahnschrift" panose="020B0502040204020203" pitchFamily="34" charset="0"/>
              </a:rPr>
            </a:b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Frontend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ReactJS will be used for the frontend, providing a responsive and interactive user interface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Backend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Node.js with Express will handle the backend logic, including API endpoints and data processing.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Database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MongoDB will serve as the database, providing a flexible and scalable data storage solution.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64C-C8E2-644F-DC53-E72DEAB0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BBC9B6-752E-9D8B-D160-05A3F9DF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13883"/>
              </p:ext>
            </p:extLst>
          </p:nvPr>
        </p:nvGraphicFramePr>
        <p:xfrm>
          <a:off x="2057400" y="1914525"/>
          <a:ext cx="8102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78377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68783557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HARDWARE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SOFTWARE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6086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PROCESSOR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Intel i3/i5/i7 processors offer sufficient performance for this application.</a:t>
                      </a:r>
                      <a:endParaRPr lang="en-IN" sz="1600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WINDOWS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Windows 8 or above is supported.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1825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RAM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8GB of RAM is recommended, with 16GB providing optimal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LINUX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Linux distributions are supported.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96129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STORAGE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256GB HDD is sufficient, but an SSD will significantly improve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MAC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Mac operating systems are compatible.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8503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NETWORK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high-speed internet connection is essential for smooth operation.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76C7-5534-C43D-1B08-8FCC72A8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Project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AE8997-0C9D-E184-3FAB-783A694B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96343"/>
              </p:ext>
            </p:extLst>
          </p:nvPr>
        </p:nvGraphicFramePr>
        <p:xfrm>
          <a:off x="2032000" y="1343025"/>
          <a:ext cx="8128000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9096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5838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7273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2444132"/>
                    </a:ext>
                  </a:extLst>
                </a:gridCol>
              </a:tblGrid>
              <a:tr h="42602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Given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0164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69401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1285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8127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71460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62947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Test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778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First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08650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Second</a:t>
                      </a:r>
                      <a:r>
                        <a:rPr lang="en-IN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80276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093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Final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6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CD59-8481-EDF7-C1E4-A1D6484E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</a:rPr>
              <a:t>Test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22331-164A-5841-68A9-15DA5DF4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313381"/>
              </p:ext>
            </p:extLst>
          </p:nvPr>
        </p:nvGraphicFramePr>
        <p:xfrm>
          <a:off x="2032000" y="1655064"/>
          <a:ext cx="8538464" cy="425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296">
                  <a:extLst>
                    <a:ext uri="{9D8B030D-6E8A-4147-A177-3AD203B41FA5}">
                      <a16:colId xmlns:a16="http://schemas.microsoft.com/office/drawing/2014/main" val="1352061289"/>
                    </a:ext>
                  </a:extLst>
                </a:gridCol>
                <a:gridCol w="2789936">
                  <a:extLst>
                    <a:ext uri="{9D8B030D-6E8A-4147-A177-3AD203B41FA5}">
                      <a16:colId xmlns:a16="http://schemas.microsoft.com/office/drawing/2014/main" val="2119788325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913616041"/>
                    </a:ext>
                  </a:extLst>
                </a:gridCol>
                <a:gridCol w="2587752">
                  <a:extLst>
                    <a:ext uri="{9D8B030D-6E8A-4147-A177-3AD203B41FA5}">
                      <a16:colId xmlns:a16="http://schemas.microsoft.com/office/drawing/2014/main" val="3773916004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Bahnschrift" panose="020B0502040204020203" pitchFamily="34" charset="0"/>
                        </a:rPr>
                        <a:t>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Bahnschrift" panose="020B0502040204020203" pitchFamily="34" charset="0"/>
                        </a:rPr>
                        <a:t>R.Desc</a:t>
                      </a:r>
                      <a:endParaRPr lang="en-IN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Bahnschrift" panose="020B0502040204020203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Bahnschrift" panose="020B0502040204020203" pitchFamily="34" charset="0"/>
                        </a:rPr>
                        <a:t>T.Desc</a:t>
                      </a:r>
                      <a:endParaRPr lang="en-IN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84786"/>
                  </a:ext>
                </a:extLst>
              </a:tr>
              <a:tr h="923544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should be able to search for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product search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8365"/>
                  </a:ext>
                </a:extLst>
              </a:tr>
              <a:tr h="894486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able to add products to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adding items to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93090"/>
                  </a:ext>
                </a:extLst>
              </a:tr>
              <a:tr h="904513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Admin can delete users and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admin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34886"/>
                  </a:ext>
                </a:extLst>
              </a:tr>
              <a:tr h="993069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should be able to buy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product purchasing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64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4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ARCHITECTURE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47FCC-49CD-C5DF-ED2E-D3BBAF1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32" y="1263396"/>
            <a:ext cx="795528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USE CASE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9B7A5-1DAD-63C3-1098-2B7A373B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2549929" y="1133994"/>
            <a:ext cx="7092141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ER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BAC7A-3C2F-201D-2558-D2A77550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4"/>
          <a:stretch/>
        </p:blipFill>
        <p:spPr bwMode="auto">
          <a:xfrm>
            <a:off x="2391709" y="1159815"/>
            <a:ext cx="7334182" cy="496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E64B-19BA-AFF4-D9E0-04EE216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>
            <a:extLst>
              <a:ext uri="{FF2B5EF4-FFF2-40B4-BE49-F238E27FC236}">
                <a16:creationId xmlns:a16="http://schemas.microsoft.com/office/drawing/2014/main" id="{EBC77B44-434D-ED19-0F3C-BCBC79819D03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OUTPUT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292F27-1571-58B9-D130-68D93446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277904"/>
            <a:ext cx="3878423" cy="2181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252774-30C0-FFC3-5897-003564DA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5"/>
            <a:ext cx="3879997" cy="2181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C72AED-446E-5BB5-00A5-8A2CC373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86" y="3874416"/>
            <a:ext cx="3879997" cy="2181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9268D1-5314-4E40-7BA5-BEC757656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1262012"/>
            <a:ext cx="3902161" cy="21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E1A9-5EDF-6A7F-E61C-5A3BFFD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3080313-0D7B-B843-D7D9-75B4472F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6"/>
            <a:ext cx="3879997" cy="2181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8D456C-2290-FAD0-2C96-03E456D0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11" y="3874415"/>
            <a:ext cx="3850536" cy="21650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8B1599-1C04-B072-B6D1-6CD7181C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0" y="1271190"/>
            <a:ext cx="3934980" cy="22125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9A8E4B-DEE8-1FCA-2E51-E49818227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302990"/>
            <a:ext cx="3878423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A0B2-DEBA-B44E-9D00-D5AEE5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BDED2-E2FA-9380-5CC9-9E9080C5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2" y="1885981"/>
            <a:ext cx="5050750" cy="283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5E4D0-88E7-86BC-8682-E922D8A8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0" y="1885981"/>
            <a:ext cx="5039401" cy="2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Research Paper Analysis: E-Commerce Advancements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Online Product Decision Support Using Sentiment Analysis and Fuzzy Cloud-based Multi-Criteria Model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Static ML-Based Usability &amp; Security Analysis in E-Commerce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Sentiment Analysis in E-Commerce Platforms: Review of Techniques &amp; Future Directions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Recommendation Systems in E-Commerce: A Systematic Review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Impact of Computer Applications on Cross-Border E-Commerce Performance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OntoCommerce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: Ontology &amp; Sequential Pattern Mining for E-Commerce Recommendations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End-Cloud AI Framework for E-Commerce Customer Service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E-Commerce Image Enhancement via Instance Segmentation &amp; Background Replacement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588A-E1E3-E966-D46E-A2B2EA80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dirty="0">
                <a:solidFill>
                  <a:srgbClr val="CC0A4F"/>
                </a:solidFill>
                <a:latin typeface="Bahnschrift" panose="020B0502040204020203" pitchFamily="34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CACC-7B00-6B02-6550-4FC501EE8E2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4604256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AI Driven Recommendations: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Integrating machine learning to offer personalized product suggestions based on user preferences, browsing history, and trends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Simplifying Product Discovery with Essential Filters: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overwhelming users with complex search tools,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offers straightforward filtering options that help shoppers find what they need quickly.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Supporting Seamless and Secure Checkout: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cash on delivery as its primary payment method, the platform ensures a simple, secure, and familiar transaction process for users of all backgrounds.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Enhancing Usability Through Lightweight Design: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built to perform smoothly on a wide range of devices, offering fast load times and a responsive experience even in low-bandwidth environments.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Making E-commerce More Accessible: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With features like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wishlists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, customer reviews, and intuitive navigation,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lowers the barrier to entry for online shopping, making it easy for anyone—from first-time buyers to regular users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53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E5A9-8747-EB86-290F-C0BCA29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>
            <a:extLst>
              <a:ext uri="{FF2B5EF4-FFF2-40B4-BE49-F238E27FC236}">
                <a16:creationId xmlns:a16="http://schemas.microsoft.com/office/drawing/2014/main" id="{D62BD38C-3D8D-700D-D81E-FE159C74B563}"/>
              </a:ext>
            </a:extLst>
          </p:cNvPr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CONCLUSION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69" name="CustomShape 2">
            <a:extLst>
              <a:ext uri="{FF2B5EF4-FFF2-40B4-BE49-F238E27FC236}">
                <a16:creationId xmlns:a16="http://schemas.microsoft.com/office/drawing/2014/main" id="{C2CEA21B-BE5E-ED6C-1C31-5DFE2321E839}"/>
              </a:ext>
            </a:extLst>
          </p:cNvPr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dirty="0">
                <a:latin typeface="Bahnschrift" panose="020B0502040204020203" pitchFamily="34" charset="0"/>
              </a:rPr>
              <a:t>The </a:t>
            </a: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successfully delivers a seamless, secure, and user-friendly e-commerce experience. By incorporating  recommendations, and real-time order tracking,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enhances convenience and reliability for users. Its advanced search, filtering features empower customers to make informed purchasing decisions. Additionally, intuitive navigation, customer reviews, and </a:t>
            </a:r>
            <a:r>
              <a:rPr lang="en-US" dirty="0" err="1">
                <a:latin typeface="Bahnschrift" panose="020B0502040204020203" pitchFamily="34" charset="0"/>
              </a:rPr>
              <a:t>wishlist</a:t>
            </a:r>
            <a:r>
              <a:rPr lang="en-US" dirty="0">
                <a:latin typeface="Bahnschrift" panose="020B0502040204020203" pitchFamily="34" charset="0"/>
              </a:rPr>
              <a:t> functionalities contribute to an engaging shopping journey. With a strong focus on security and usability,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making it an efficient and enjoyable platform for users seeking a comprehensive and personalized retail experience.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CD4C-5077-BF8B-862C-5A414F186823}"/>
              </a:ext>
            </a:extLst>
          </p:cNvPr>
          <p:cNvSpPr txBox="1"/>
          <p:nvPr/>
        </p:nvSpPr>
        <p:spPr>
          <a:xfrm>
            <a:off x="2651760" y="2459736"/>
            <a:ext cx="636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rgbClr val="F21689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87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10000"/>
          </a:bodyPr>
          <a:lstStyle/>
          <a:p>
            <a:pPr marL="743040" indent="-742320">
              <a:lnSpc>
                <a:spcPct val="90000"/>
              </a:lnSpc>
              <a:buClr>
                <a:srgbClr val="D91569"/>
              </a:buClr>
              <a:buFont typeface="Avenir Next LT Pro Light"/>
              <a:buAutoNum type="arabicPeriod"/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Online Product Decision Support Using Sentiment Analysis and Fuzzy Cloud-based Multi-Criteria Model</a:t>
            </a:r>
            <a:br>
              <a:rPr dirty="0"/>
            </a:br>
            <a:r>
              <a:rPr lang="en-IN" dirty="0"/>
              <a:t>                                                                                           </a:t>
            </a:r>
            <a:r>
              <a:rPr lang="en-IN" sz="4000" b="0" strike="noStrike" spc="-1" dirty="0">
                <a:solidFill>
                  <a:srgbClr val="262626"/>
                </a:solidFill>
                <a:latin typeface="Bahnschrift"/>
              </a:rPr>
              <a:t> </a:t>
            </a:r>
            <a:r>
              <a:rPr lang="en-IN" sz="2200" dirty="0">
                <a:latin typeface="Bahnschrift" panose="020B0502040204020203" pitchFamily="34" charset="0"/>
              </a:rPr>
              <a:t>- </a:t>
            </a:r>
            <a:r>
              <a:rPr lang="it-IT" sz="2200" dirty="0">
                <a:latin typeface="Bahnschrift" panose="020B0502040204020203" pitchFamily="34" charset="0"/>
              </a:rPr>
              <a:t>Yang Z., Li Q., Vincent C., Xu B., Gupta S.</a:t>
            </a: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BiLSTM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-CRF, sentiment analysis, and K-means for product attribute mining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q-Rung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Orthopair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Fuzzy Cloud (q-ROFC) for sentiment error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Multi-platform decision framework using fuzzy set theory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Expansion to other domains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consumer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behavior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analysis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605F2-2931-25EB-2D4D-B0B938375FE3}"/>
              </a:ext>
            </a:extLst>
          </p:cNvPr>
          <p:cNvSpPr txBox="1"/>
          <p:nvPr/>
        </p:nvSpPr>
        <p:spPr>
          <a:xfrm>
            <a:off x="502920" y="722376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Enhanced accuracy in mining product sentiments.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cross-platform reviews for better decision-making.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real-time scalability.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Possible bias from uneven review distribution and fake reviews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  <a:endParaRPr lang="en-IN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2. Static ML-Based Usability &amp; Security Analysis in      E-Commerce</a:t>
            </a:r>
            <a:br>
              <a:rPr dirty="0"/>
            </a:br>
            <a:r>
              <a:rPr lang="en-IN" dirty="0"/>
              <a:t>                                                              -</a:t>
            </a:r>
            <a:r>
              <a:rPr lang="en-IN" sz="2300" dirty="0">
                <a:latin typeface="Bahnschrift" panose="020B0502040204020203" pitchFamily="34" charset="0"/>
              </a:rPr>
              <a:t>Kumar B., Roy S., Singh K.U., Pandey S.K., Kumar A., et al.</a:t>
            </a:r>
            <a:endParaRPr lang="en-IN" sz="23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AHP, VIKOR, TOPSIS for decision-making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User surveys for usability assessments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Security checks via online malware scanners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adaptive evaluation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Global e-commerce platform expansion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9910-9AB6-7BE4-790D-30787D49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EB7-AF55-DB28-2782-6A44B929814D}"/>
              </a:ext>
            </a:extLst>
          </p:cNvPr>
          <p:cNvSpPr txBox="1"/>
          <p:nvPr/>
        </p:nvSpPr>
        <p:spPr>
          <a:xfrm>
            <a:off x="502920" y="722376"/>
            <a:ext cx="11201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usability and security metrics effectively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Provides insights into e-commerce website performance in rural regions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sample size and geographic focus..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 Does not address dynamic usability trends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37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2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3. Sentiment Analysis in E-Commerce Platforms: Review of Techniques &amp; Future Directions</a:t>
            </a:r>
          </a:p>
          <a:p>
            <a:pPr>
              <a:lnSpc>
                <a:spcPct val="90000"/>
              </a:lnSpc>
            </a:pPr>
            <a:endParaRPr lang="en-IN" dirty="0"/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  </a:t>
            </a:r>
            <a:r>
              <a:rPr lang="en-IN" sz="2200" dirty="0">
                <a:latin typeface="Bahnschrift" panose="020B0502040204020203" pitchFamily="34" charset="0"/>
              </a:rPr>
              <a:t>-  Huang H., </a:t>
            </a:r>
            <a:r>
              <a:rPr lang="en-IN" sz="2200" dirty="0" err="1">
                <a:latin typeface="Bahnschrift" panose="020B0502040204020203" pitchFamily="34" charset="0"/>
              </a:rPr>
              <a:t>Asemi</a:t>
            </a:r>
            <a:r>
              <a:rPr lang="en-IN" sz="2200" dirty="0">
                <a:latin typeface="Bahnschrift" panose="020B0502040204020203" pitchFamily="34" charset="0"/>
              </a:rPr>
              <a:t> </a:t>
            </a:r>
            <a:r>
              <a:rPr lang="en-IN" sz="2200" dirty="0" err="1">
                <a:latin typeface="Bahnschrift" panose="020B0502040204020203" pitchFamily="34" charset="0"/>
              </a:rPr>
              <a:t>Zavareh</a:t>
            </a:r>
            <a:r>
              <a:rPr lang="en-IN" sz="2200" dirty="0">
                <a:latin typeface="Bahnschrift" panose="020B0502040204020203" pitchFamily="34" charset="0"/>
              </a:rPr>
              <a:t> A., Mustafa M.B.</a:t>
            </a:r>
            <a:br>
              <a:rPr sz="2200" dirty="0">
                <a:latin typeface="Bahnschrift" panose="020B0502040204020203" pitchFamily="34" charset="0"/>
              </a:rPr>
            </a:b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54 studies on sentiment analysis in e-commerce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Explored ML (SVM, Naive Bayes) &amp; DL (RNN, LSTM, BERT) techniques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Categorized data sources (Amazon, Twitter, IMDB) &amp; research gaps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Universal models for multi-language &amp; cross-domain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Enhanced implicit aspect recognition &amp; sarcasm detection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1C664-5569-5FDB-A3EB-EBC8593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FFC1A-84A7-5F71-2DE9-91BC0CB81FE9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Bahnschrift" panose="020B0502040204020203" pitchFamily="34" charset="0"/>
              </a:rPr>
              <a:t>Combrehensive</a:t>
            </a:r>
            <a:r>
              <a:rPr lang="en-US" dirty="0">
                <a:latin typeface="Bahnschrift" panose="020B0502040204020203" pitchFamily="34" charset="0"/>
              </a:rPr>
              <a:t> comparison of machine learning and deep learning techniques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Identified future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non-English language datasets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Lacks experimental validation of proposed research directions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3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{37131552-80A6-476D-A1F3-4D0BCB4206F1}tf11531919_win32</Template>
  <TotalTime>141</TotalTime>
  <Words>1438</Words>
  <Application>Microsoft Office PowerPoint</Application>
  <PresentationFormat>Widescreen</PresentationFormat>
  <Paragraphs>261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Avenir Next LT Pro Light</vt:lpstr>
      <vt:lpstr>Bahnschrift</vt:lpstr>
      <vt:lpstr>Calibri</vt:lpstr>
      <vt:lpstr>Courier New</vt:lpstr>
      <vt:lpstr>Garamond</vt:lpstr>
      <vt:lpstr>Inter</vt:lpstr>
      <vt:lpstr>Petrona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Project Plan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Adwaid Manoj</dc:creator>
  <dc:description/>
  <cp:lastModifiedBy>Adwaid Manoj</cp:lastModifiedBy>
  <cp:revision>10</cp:revision>
  <dcterms:created xsi:type="dcterms:W3CDTF">2025-02-19T13:24:08Z</dcterms:created>
  <dcterms:modified xsi:type="dcterms:W3CDTF">2025-04-07T05:22:21Z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